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9" r:id="rId4"/>
    <p:sldId id="258" r:id="rId5"/>
    <p:sldId id="261" r:id="rId6"/>
    <p:sldId id="263" r:id="rId7"/>
    <p:sldId id="260" r:id="rId8"/>
    <p:sldId id="264" r:id="rId9"/>
    <p:sldId id="262" r:id="rId10"/>
    <p:sldId id="265" r:id="rId11"/>
    <p:sldId id="267" r:id="rId12"/>
    <p:sldId id="266"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595"/>
  </p:normalViewPr>
  <p:slideViewPr>
    <p:cSldViewPr snapToGrid="0">
      <p:cViewPr varScale="1">
        <p:scale>
          <a:sx n="115" d="100"/>
          <a:sy n="115" d="100"/>
        </p:scale>
        <p:origin x="71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D7368D-31D9-8101-473D-CD39E706FD22}"/>
              </a:ext>
              <a:ext uri="{C183D7F6-B498-43B3-948B-1728B52AA6E4}">
                <adec:decorative xmlns:adec="http://schemas.microsoft.com/office/drawing/2017/decorative" val="1"/>
              </a:ext>
            </a:extLst>
          </p:cNvPr>
          <p:cNvSpPr/>
          <p:nvPr/>
        </p:nvSpPr>
        <p:spPr>
          <a:xfrm>
            <a:off x="5796401" y="3378954"/>
            <a:ext cx="6394567" cy="3479046"/>
          </a:xfrm>
          <a:custGeom>
            <a:avLst/>
            <a:gdLst>
              <a:gd name="connsiteX0" fmla="*/ 5171297 w 6394567"/>
              <a:gd name="connsiteY0" fmla="*/ 284 h 3479046"/>
              <a:gd name="connsiteX1" fmla="*/ 6394290 w 6394567"/>
              <a:gd name="connsiteY1" fmla="*/ 430072 h 3479046"/>
              <a:gd name="connsiteX2" fmla="*/ 6394567 w 6394567"/>
              <a:gd name="connsiteY2" fmla="*/ 430316 h 3479046"/>
              <a:gd name="connsiteX3" fmla="*/ 6394567 w 6394567"/>
              <a:gd name="connsiteY3" fmla="*/ 3479046 h 3479046"/>
              <a:gd name="connsiteX4" fmla="*/ 0 w 6394567"/>
              <a:gd name="connsiteY4" fmla="*/ 3479046 h 3479046"/>
              <a:gd name="connsiteX5" fmla="*/ 3916974 w 6394567"/>
              <a:gd name="connsiteY5" fmla="*/ 405504 h 3479046"/>
              <a:gd name="connsiteX6" fmla="*/ 3959456 w 6394567"/>
              <a:gd name="connsiteY6" fmla="*/ 373857 h 3479046"/>
              <a:gd name="connsiteX7" fmla="*/ 5052215 w 6394567"/>
              <a:gd name="connsiteY7" fmla="*/ 1756 h 3479046"/>
              <a:gd name="connsiteX8" fmla="*/ 5171297 w 6394567"/>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4567" h="3479046">
                <a:moveTo>
                  <a:pt x="5171297" y="284"/>
                </a:moveTo>
                <a:cubicBezTo>
                  <a:pt x="5607674" y="7531"/>
                  <a:pt x="6039042" y="153650"/>
                  <a:pt x="6394290" y="430072"/>
                </a:cubicBezTo>
                <a:lnTo>
                  <a:pt x="6394567" y="430316"/>
                </a:lnTo>
                <a:lnTo>
                  <a:pt x="6394567"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39000">
                <a:schemeClr val="bg2"/>
              </a:gs>
              <a:gs pos="100000">
                <a:schemeClr val="accent1">
                  <a:lumMod val="60000"/>
                  <a:lumOff val="40000"/>
                </a:scheme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9FF32C74-82F4-2A29-889B-EF23CEE6AA4F}"/>
              </a:ext>
            </a:extLst>
          </p:cNvPr>
          <p:cNvSpPr>
            <a:spLocks noGrp="1"/>
          </p:cNvSpPr>
          <p:nvPr>
            <p:ph type="ctrTitle"/>
          </p:nvPr>
        </p:nvSpPr>
        <p:spPr>
          <a:xfrm>
            <a:off x="1066801" y="1122363"/>
            <a:ext cx="6211185" cy="2305246"/>
          </a:xfrm>
        </p:spPr>
        <p:txBody>
          <a:bodyPr anchor="b">
            <a:normAutofit/>
          </a:bodyPr>
          <a:lstStyle>
            <a:lvl1pPr algn="l">
              <a:lnSpc>
                <a:spcPct val="100000"/>
              </a:lnSpc>
              <a:defRPr sz="3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4ACADD6-278F-604C-8A38-BBBAFC6754E8}"/>
              </a:ext>
            </a:extLst>
          </p:cNvPr>
          <p:cNvSpPr>
            <a:spLocks noGrp="1"/>
          </p:cNvSpPr>
          <p:nvPr>
            <p:ph type="subTitle" idx="1"/>
          </p:nvPr>
        </p:nvSpPr>
        <p:spPr>
          <a:xfrm>
            <a:off x="1066802" y="3549048"/>
            <a:ext cx="5029198" cy="195627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DC43946B-3F5A-C916-B62B-8D5938EA8285}"/>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5986539F-2DB8-FCDA-C884-9C3CD29B8C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DAA7B3-5D3B-D493-8F6F-1FEBB8576D62}"/>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95341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650D2E-0561-F284-F89A-AAE3CD09AC24}"/>
              </a:ext>
            </a:extLst>
          </p:cNvPr>
          <p:cNvSpPr>
            <a:spLocks noGrp="1"/>
          </p:cNvSpPr>
          <p:nvPr>
            <p:ph type="title"/>
          </p:nvPr>
        </p:nvSpPr>
        <p:spPr>
          <a:xfrm>
            <a:off x="1066800" y="936841"/>
            <a:ext cx="10239338" cy="95366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2657C4C-16EC-2477-6332-830F53011D33}"/>
              </a:ext>
            </a:extLst>
          </p:cNvPr>
          <p:cNvSpPr>
            <a:spLocks noGrp="1"/>
          </p:cNvSpPr>
          <p:nvPr>
            <p:ph type="body" orient="vert" idx="1"/>
          </p:nvPr>
        </p:nvSpPr>
        <p:spPr>
          <a:xfrm>
            <a:off x="1069848" y="2139696"/>
            <a:ext cx="10239338" cy="367768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940D3-6996-1C08-F1AF-87C354657912}"/>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4C3676C3-588F-B636-8CE0-AA2CBFBCE9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CEF8A9-EB1E-B344-A4B8-B58D0633630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81373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EF3A28-33E4-2796-AE7A-1234569F5CE0}"/>
              </a:ext>
            </a:extLst>
          </p:cNvPr>
          <p:cNvSpPr>
            <a:spLocks noGrp="1"/>
          </p:cNvSpPr>
          <p:nvPr>
            <p:ph type="title" orient="vert"/>
          </p:nvPr>
        </p:nvSpPr>
        <p:spPr>
          <a:xfrm>
            <a:off x="8844950" y="1081177"/>
            <a:ext cx="2508849" cy="463382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D185FC-2BBB-E997-A5CD-F2C6CF6B7C68}"/>
              </a:ext>
            </a:extLst>
          </p:cNvPr>
          <p:cNvSpPr>
            <a:spLocks noGrp="1"/>
          </p:cNvSpPr>
          <p:nvPr>
            <p:ph type="body" orient="vert" idx="1"/>
          </p:nvPr>
        </p:nvSpPr>
        <p:spPr>
          <a:xfrm>
            <a:off x="1066800" y="1081177"/>
            <a:ext cx="7505700" cy="463382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E314B3C-96CD-071C-C2AD-2C7E04F819C0}"/>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F5AA2B04-F5E0-C5A3-C77D-6AE9A9E91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155BC2-C712-C4A4-50EC-E10D88344310}"/>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775951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A4769-9A55-AF9B-4CE4-DFA07E711CF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CE45D9E-DBB4-B890-88D5-B4C03599EC0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AE15260-1C0B-A965-3114-D7C40D18BDF4}"/>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19AAF4D1-0334-3F24-69B4-06C7BD7426F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8BA76D-3B8B-429D-9B32-54D6A6297C0A}"/>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9489646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D8D9C414-4A2F-78AF-ED60-6130D4C563B3}"/>
              </a:ext>
            </a:extLst>
          </p:cNvPr>
          <p:cNvSpPr/>
          <p:nvPr/>
        </p:nvSpPr>
        <p:spPr>
          <a:xfrm>
            <a:off x="6284115" y="3378954"/>
            <a:ext cx="5907885" cy="3479046"/>
          </a:xfrm>
          <a:custGeom>
            <a:avLst/>
            <a:gdLst>
              <a:gd name="connsiteX0" fmla="*/ 5171297 w 5907885"/>
              <a:gd name="connsiteY0" fmla="*/ 284 h 3479046"/>
              <a:gd name="connsiteX1" fmla="*/ 5813217 w 5907885"/>
              <a:gd name="connsiteY1" fmla="*/ 114238 h 3479046"/>
              <a:gd name="connsiteX2" fmla="*/ 5907885 w 5907885"/>
              <a:gd name="connsiteY2" fmla="*/ 151524 h 3479046"/>
              <a:gd name="connsiteX3" fmla="*/ 5907885 w 5907885"/>
              <a:gd name="connsiteY3" fmla="*/ 3479046 h 3479046"/>
              <a:gd name="connsiteX4" fmla="*/ 0 w 5907885"/>
              <a:gd name="connsiteY4" fmla="*/ 3479046 h 3479046"/>
              <a:gd name="connsiteX5" fmla="*/ 3916974 w 5907885"/>
              <a:gd name="connsiteY5" fmla="*/ 405504 h 3479046"/>
              <a:gd name="connsiteX6" fmla="*/ 3959456 w 5907885"/>
              <a:gd name="connsiteY6" fmla="*/ 373857 h 3479046"/>
              <a:gd name="connsiteX7" fmla="*/ 5052215 w 5907885"/>
              <a:gd name="connsiteY7" fmla="*/ 1756 h 3479046"/>
              <a:gd name="connsiteX8" fmla="*/ 5171297 w 5907885"/>
              <a:gd name="connsiteY8" fmla="*/ 284 h 3479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07885" h="3479046">
                <a:moveTo>
                  <a:pt x="5171297" y="284"/>
                </a:moveTo>
                <a:cubicBezTo>
                  <a:pt x="5389485" y="3908"/>
                  <a:pt x="5606422" y="42249"/>
                  <a:pt x="5813217" y="114238"/>
                </a:cubicBezTo>
                <a:lnTo>
                  <a:pt x="5907885" y="151524"/>
                </a:lnTo>
                <a:lnTo>
                  <a:pt x="5907885" y="3479046"/>
                </a:lnTo>
                <a:lnTo>
                  <a:pt x="0" y="3479046"/>
                </a:lnTo>
                <a:lnTo>
                  <a:pt x="3916974" y="405504"/>
                </a:lnTo>
                <a:lnTo>
                  <a:pt x="3959456" y="373857"/>
                </a:lnTo>
                <a:cubicBezTo>
                  <a:pt x="4291086" y="139664"/>
                  <a:pt x="4671097" y="17528"/>
                  <a:pt x="5052215" y="1756"/>
                </a:cubicBezTo>
                <a:cubicBezTo>
                  <a:pt x="5091916" y="114"/>
                  <a:pt x="5131627" y="-375"/>
                  <a:pt x="5171297" y="284"/>
                </a:cubicBezTo>
                <a:close/>
              </a:path>
            </a:pathLst>
          </a:custGeom>
          <a:gradFill>
            <a:gsLst>
              <a:gs pos="23000">
                <a:schemeClr val="bg2"/>
              </a:gs>
              <a:gs pos="100000">
                <a:schemeClr val="accent1">
                  <a:lumMod val="60000"/>
                  <a:lumOff val="4000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13410AE4-7FC7-589E-B6D3-0DA7B5FC5CE3}"/>
              </a:ext>
            </a:extLst>
          </p:cNvPr>
          <p:cNvSpPr/>
          <p:nvPr/>
        </p:nvSpPr>
        <p:spPr>
          <a:xfrm flipH="1" flipV="1">
            <a:off x="0" y="0"/>
            <a:ext cx="2923855" cy="1479128"/>
          </a:xfrm>
          <a:custGeom>
            <a:avLst/>
            <a:gdLst>
              <a:gd name="connsiteX0" fmla="*/ 2923855 w 2923855"/>
              <a:gd name="connsiteY0" fmla="*/ 1479128 h 1479128"/>
              <a:gd name="connsiteX1" fmla="*/ 0 w 2923855"/>
              <a:gd name="connsiteY1" fmla="*/ 1479128 h 1479128"/>
              <a:gd name="connsiteX2" fmla="*/ 1368245 w 2923855"/>
              <a:gd name="connsiteY2" fmla="*/ 405504 h 1479128"/>
              <a:gd name="connsiteX3" fmla="*/ 1410727 w 2923855"/>
              <a:gd name="connsiteY3" fmla="*/ 373857 h 1479128"/>
              <a:gd name="connsiteX4" fmla="*/ 2503486 w 2923855"/>
              <a:gd name="connsiteY4" fmla="*/ 1756 h 1479128"/>
              <a:gd name="connsiteX5" fmla="*/ 2622568 w 2923855"/>
              <a:gd name="connsiteY5" fmla="*/ 284 h 1479128"/>
              <a:gd name="connsiteX6" fmla="*/ 2785835 w 2923855"/>
              <a:gd name="connsiteY6" fmla="*/ 9494 h 1479128"/>
              <a:gd name="connsiteX7" fmla="*/ 2923855 w 2923855"/>
              <a:gd name="connsiteY7" fmla="*/ 28352 h 1479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23855" h="1479128">
                <a:moveTo>
                  <a:pt x="2923855" y="1479128"/>
                </a:moveTo>
                <a:lnTo>
                  <a:pt x="0" y="1479128"/>
                </a:lnTo>
                <a:lnTo>
                  <a:pt x="1368245" y="405504"/>
                </a:lnTo>
                <a:lnTo>
                  <a:pt x="1410727" y="373857"/>
                </a:lnTo>
                <a:cubicBezTo>
                  <a:pt x="1742357" y="139664"/>
                  <a:pt x="2122368" y="17528"/>
                  <a:pt x="2503486" y="1756"/>
                </a:cubicBezTo>
                <a:cubicBezTo>
                  <a:pt x="2543187" y="114"/>
                  <a:pt x="2582898" y="-375"/>
                  <a:pt x="2622568" y="284"/>
                </a:cubicBezTo>
                <a:cubicBezTo>
                  <a:pt x="2677115" y="1190"/>
                  <a:pt x="2731584" y="4266"/>
                  <a:pt x="2785835" y="9494"/>
                </a:cubicBezTo>
                <a:lnTo>
                  <a:pt x="2923855" y="28352"/>
                </a:lnTo>
                <a:close/>
              </a:path>
            </a:pathLst>
          </a:custGeom>
          <a:gradFill>
            <a:gsLst>
              <a:gs pos="33000">
                <a:schemeClr val="bg2"/>
              </a:gs>
              <a:gs pos="100000">
                <a:schemeClr val="accent1">
                  <a:lumMod val="60000"/>
                  <a:lumOff val="40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B381CBD-08D9-3C9A-7620-24F2D6404893}"/>
              </a:ext>
            </a:extLst>
          </p:cNvPr>
          <p:cNvSpPr>
            <a:spLocks noGrp="1"/>
          </p:cNvSpPr>
          <p:nvPr>
            <p:ph type="title"/>
          </p:nvPr>
        </p:nvSpPr>
        <p:spPr>
          <a:xfrm>
            <a:off x="1066800" y="1709738"/>
            <a:ext cx="6455434" cy="2981274"/>
          </a:xfrm>
        </p:spPr>
        <p:txBody>
          <a:bodyPr anchor="b">
            <a:normAutofit/>
          </a:bodyPr>
          <a:lstStyle>
            <a:lvl1pPr>
              <a:defRPr sz="4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D5AE2B-1716-CEEC-73F8-E81F59192562}"/>
              </a:ext>
            </a:extLst>
          </p:cNvPr>
          <p:cNvSpPr>
            <a:spLocks noGrp="1"/>
          </p:cNvSpPr>
          <p:nvPr>
            <p:ph type="body" idx="1"/>
          </p:nvPr>
        </p:nvSpPr>
        <p:spPr>
          <a:xfrm>
            <a:off x="1066800" y="4759252"/>
            <a:ext cx="5397260" cy="955748"/>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5CF3052-6EE8-979F-04FB-1B8DF81F29B9}"/>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7D986285-161A-6869-27C2-0A159C2344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7ED64F-5DAB-238D-C34A-1DCCB12221D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2473064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484D0-7460-7B08-F1EE-96EABE40212A}"/>
              </a:ext>
            </a:extLst>
          </p:cNvPr>
          <p:cNvSpPr>
            <a:spLocks noGrp="1"/>
          </p:cNvSpPr>
          <p:nvPr>
            <p:ph type="title"/>
          </p:nvPr>
        </p:nvSpPr>
        <p:spPr>
          <a:xfrm>
            <a:off x="1066799" y="936841"/>
            <a:ext cx="10092477" cy="953669"/>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80B7F9-8ECB-7079-A11E-51D3903E2B1A}"/>
              </a:ext>
            </a:extLst>
          </p:cNvPr>
          <p:cNvSpPr>
            <a:spLocks noGrp="1"/>
          </p:cNvSpPr>
          <p:nvPr>
            <p:ph sz="half" idx="1"/>
          </p:nvPr>
        </p:nvSpPr>
        <p:spPr>
          <a:xfrm>
            <a:off x="1066800"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E4E97161-CAF5-CA48-D814-7ACD43AB99E1}"/>
              </a:ext>
            </a:extLst>
          </p:cNvPr>
          <p:cNvSpPr>
            <a:spLocks noGrp="1"/>
          </p:cNvSpPr>
          <p:nvPr>
            <p:ph sz="half" idx="2"/>
          </p:nvPr>
        </p:nvSpPr>
        <p:spPr>
          <a:xfrm>
            <a:off x="6349795" y="2117341"/>
            <a:ext cx="4809482" cy="3760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23BD680-4E7A-5155-3CAE-6BD44EE8BA83}"/>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6" name="Footer Placeholder 5">
            <a:extLst>
              <a:ext uri="{FF2B5EF4-FFF2-40B4-BE49-F238E27FC236}">
                <a16:creationId xmlns:a16="http://schemas.microsoft.com/office/drawing/2014/main" id="{4F6A152D-EFF2-B3AA-3F25-14E1136734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BD6032-FD7A-BFFD-9BE5-48EDBEFBD147}"/>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5510662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7F4D-4855-340E-03F3-4860885EC671}"/>
              </a:ext>
            </a:extLst>
          </p:cNvPr>
          <p:cNvSpPr>
            <a:spLocks noGrp="1"/>
          </p:cNvSpPr>
          <p:nvPr>
            <p:ph type="title"/>
          </p:nvPr>
        </p:nvSpPr>
        <p:spPr>
          <a:xfrm>
            <a:off x="1066800" y="963283"/>
            <a:ext cx="10096500" cy="916004"/>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3CEB472-7426-C288-B5F6-0A1232DCED65}"/>
              </a:ext>
            </a:extLst>
          </p:cNvPr>
          <p:cNvSpPr>
            <a:spLocks noGrp="1"/>
          </p:cNvSpPr>
          <p:nvPr>
            <p:ph type="body" idx="1"/>
          </p:nvPr>
        </p:nvSpPr>
        <p:spPr>
          <a:xfrm>
            <a:off x="1066801" y="1879287"/>
            <a:ext cx="4739628"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3194F9C-B6FA-97C3-F618-0CF956CB53B2}"/>
              </a:ext>
            </a:extLst>
          </p:cNvPr>
          <p:cNvSpPr>
            <a:spLocks noGrp="1"/>
          </p:cNvSpPr>
          <p:nvPr>
            <p:ph sz="half" idx="2"/>
          </p:nvPr>
        </p:nvSpPr>
        <p:spPr>
          <a:xfrm>
            <a:off x="1066801" y="2505075"/>
            <a:ext cx="4739628"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F5665C-7910-AFA2-350F-42C06ED5AF47}"/>
              </a:ext>
            </a:extLst>
          </p:cNvPr>
          <p:cNvSpPr>
            <a:spLocks noGrp="1"/>
          </p:cNvSpPr>
          <p:nvPr>
            <p:ph type="body" sz="quarter" idx="3"/>
          </p:nvPr>
        </p:nvSpPr>
        <p:spPr>
          <a:xfrm>
            <a:off x="6400330" y="1879287"/>
            <a:ext cx="4762970" cy="582117"/>
          </a:xfrm>
        </p:spPr>
        <p:txBody>
          <a:bodyPr anchor="b">
            <a:noAutofit/>
          </a:bodyPr>
          <a:lstStyle>
            <a:lvl1pPr marL="0" indent="0">
              <a:buNone/>
              <a:defRPr sz="1400" b="1" cap="all" spc="25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71352E-1DE0-F0CD-6F81-1D8FF59C2B0D}"/>
              </a:ext>
            </a:extLst>
          </p:cNvPr>
          <p:cNvSpPr>
            <a:spLocks noGrp="1"/>
          </p:cNvSpPr>
          <p:nvPr>
            <p:ph sz="quarter" idx="4"/>
          </p:nvPr>
        </p:nvSpPr>
        <p:spPr>
          <a:xfrm>
            <a:off x="6400330" y="2505075"/>
            <a:ext cx="4762970" cy="33896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8F7E4-7D9E-4736-3269-4F0C46996125}"/>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8" name="Footer Placeholder 7">
            <a:extLst>
              <a:ext uri="{FF2B5EF4-FFF2-40B4-BE49-F238E27FC236}">
                <a16:creationId xmlns:a16="http://schemas.microsoft.com/office/drawing/2014/main" id="{218386CF-9A84-8D2A-BC47-C951DD99492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80844D-FE1F-49E7-3BBD-527FB72ECD1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7407687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691C-93A5-1364-00A9-A470C289F365}"/>
              </a:ext>
            </a:extLst>
          </p:cNvPr>
          <p:cNvSpPr>
            <a:spLocks noGrp="1"/>
          </p:cNvSpPr>
          <p:nvPr>
            <p:ph type="title"/>
          </p:nvPr>
        </p:nvSpPr>
        <p:spPr>
          <a:xfrm>
            <a:off x="1066800" y="1357223"/>
            <a:ext cx="8886884" cy="1043078"/>
          </a:xfrm>
        </p:spPr>
        <p:txBody>
          <a:bodyPr anchor="t"/>
          <a:lstStyle/>
          <a:p>
            <a:r>
              <a:rPr lang="en-US"/>
              <a:t>Click to edit Master title style</a:t>
            </a:r>
            <a:endParaRPr lang="en-US" dirty="0"/>
          </a:p>
        </p:txBody>
      </p:sp>
      <p:sp>
        <p:nvSpPr>
          <p:cNvPr id="3" name="Date Placeholder 2">
            <a:extLst>
              <a:ext uri="{FF2B5EF4-FFF2-40B4-BE49-F238E27FC236}">
                <a16:creationId xmlns:a16="http://schemas.microsoft.com/office/drawing/2014/main" id="{76E055BD-4154-B9D1-0B5B-B1E3A06B6B31}"/>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4" name="Footer Placeholder 3">
            <a:extLst>
              <a:ext uri="{FF2B5EF4-FFF2-40B4-BE49-F238E27FC236}">
                <a16:creationId xmlns:a16="http://schemas.microsoft.com/office/drawing/2014/main" id="{0C2A9E4A-03D1-7A8B-233D-014A3248F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82CEFC4-D276-DF45-F395-F5BD2EA70114}"/>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637264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12C0AD-76F4-FCE4-2717-0A9AA4351B6D}"/>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3" name="Footer Placeholder 2">
            <a:extLst>
              <a:ext uri="{FF2B5EF4-FFF2-40B4-BE49-F238E27FC236}">
                <a16:creationId xmlns:a16="http://schemas.microsoft.com/office/drawing/2014/main" id="{BE83BB66-3F41-7F1D-5108-B3F679A88E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AA6DA0-07AE-4BE4-B82F-7936D0E3E37D}"/>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7076120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BFB75-C953-0BD0-4E2E-717767426228}"/>
              </a:ext>
            </a:extLst>
          </p:cNvPr>
          <p:cNvSpPr>
            <a:spLocks noGrp="1"/>
          </p:cNvSpPr>
          <p:nvPr>
            <p:ph type="title"/>
          </p:nvPr>
        </p:nvSpPr>
        <p:spPr>
          <a:xfrm>
            <a:off x="1066800" y="770626"/>
            <a:ext cx="3705225" cy="1286774"/>
          </a:xfrm>
        </p:spPr>
        <p:txBody>
          <a:bodyPr anchor="b">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8E1AA52-60F3-40F2-673B-5848F4253FF0}"/>
              </a:ext>
            </a:extLst>
          </p:cNvPr>
          <p:cNvSpPr>
            <a:spLocks noGrp="1"/>
          </p:cNvSpPr>
          <p:nvPr>
            <p:ph idx="1"/>
          </p:nvPr>
        </p:nvSpPr>
        <p:spPr>
          <a:xfrm>
            <a:off x="5183188" y="1075426"/>
            <a:ext cx="5980112" cy="476837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F40167E8-C561-5A72-AED3-442F66DDEE31}"/>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DBFED3-7CB3-1B8B-9504-13A121CAD015}"/>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6" name="Footer Placeholder 5">
            <a:extLst>
              <a:ext uri="{FF2B5EF4-FFF2-40B4-BE49-F238E27FC236}">
                <a16:creationId xmlns:a16="http://schemas.microsoft.com/office/drawing/2014/main" id="{152456C9-19A0-4441-B1AF-B7AFBF642F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8898EA-84CC-411C-0012-D314953696B9}"/>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1076616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AC1E10-1458-2553-05B4-313F7E26D210}"/>
              </a:ext>
            </a:extLst>
          </p:cNvPr>
          <p:cNvSpPr>
            <a:spLocks noGrp="1"/>
          </p:cNvSpPr>
          <p:nvPr>
            <p:ph type="title"/>
          </p:nvPr>
        </p:nvSpPr>
        <p:spPr>
          <a:xfrm>
            <a:off x="1066800" y="782128"/>
            <a:ext cx="3705225" cy="1275272"/>
          </a:xfrm>
        </p:spPr>
        <p:txBody>
          <a:bodyPr anchor="b">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3C0F677-F177-6DED-1920-685B9D9FF254}"/>
              </a:ext>
            </a:extLst>
          </p:cNvPr>
          <p:cNvSpPr>
            <a:spLocks noGrp="1"/>
          </p:cNvSpPr>
          <p:nvPr>
            <p:ph type="pic" idx="1"/>
          </p:nvPr>
        </p:nvSpPr>
        <p:spPr>
          <a:xfrm>
            <a:off x="5183188" y="1143000"/>
            <a:ext cx="5980112" cy="4572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BC4D1CB1-2109-480E-8904-4077C94D6E7D}"/>
              </a:ext>
            </a:extLst>
          </p:cNvPr>
          <p:cNvSpPr>
            <a:spLocks noGrp="1"/>
          </p:cNvSpPr>
          <p:nvPr>
            <p:ph type="body" sz="half" idx="2"/>
          </p:nvPr>
        </p:nvSpPr>
        <p:spPr>
          <a:xfrm>
            <a:off x="1066800" y="2057400"/>
            <a:ext cx="3705225" cy="36576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B0DB38-7CB9-2140-BC21-6D2E7DD0B6B5}"/>
              </a:ext>
            </a:extLst>
          </p:cNvPr>
          <p:cNvSpPr>
            <a:spLocks noGrp="1"/>
          </p:cNvSpPr>
          <p:nvPr>
            <p:ph type="dt" sz="half" idx="10"/>
          </p:nvPr>
        </p:nvSpPr>
        <p:spPr/>
        <p:txBody>
          <a:bodyPr/>
          <a:lstStyle/>
          <a:p>
            <a:fld id="{1E351CED-465B-40B5-ADCE-957C918F227B}" type="datetimeFigureOut">
              <a:rPr lang="en-US" smtClean="0"/>
              <a:t>4/5/23</a:t>
            </a:fld>
            <a:endParaRPr lang="en-US"/>
          </a:p>
        </p:txBody>
      </p:sp>
      <p:sp>
        <p:nvSpPr>
          <p:cNvPr id="6" name="Footer Placeholder 5">
            <a:extLst>
              <a:ext uri="{FF2B5EF4-FFF2-40B4-BE49-F238E27FC236}">
                <a16:creationId xmlns:a16="http://schemas.microsoft.com/office/drawing/2014/main" id="{C7B448AD-3B1D-4B5E-CAB9-BB5FD2CDEB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EEF53D-CF5A-87A2-E973-3B8CCDEBAA2B}"/>
              </a:ext>
            </a:extLst>
          </p:cNvPr>
          <p:cNvSpPr>
            <a:spLocks noGrp="1"/>
          </p:cNvSpPr>
          <p:nvPr>
            <p:ph type="sldNum" sz="quarter" idx="12"/>
          </p:nvPr>
        </p:nvSpPr>
        <p:spPr/>
        <p:txBody>
          <a:bodyPr/>
          <a:lstStyle/>
          <a:p>
            <a:fld id="{5A33CB2A-1702-4C1D-9CC4-8D472D39F19E}" type="slidenum">
              <a:rPr lang="en-US" smtClean="0"/>
              <a:t>‹#›</a:t>
            </a:fld>
            <a:endParaRPr lang="en-US"/>
          </a:p>
        </p:txBody>
      </p:sp>
    </p:spTree>
    <p:extLst>
      <p:ext uri="{BB962C8B-B14F-4D97-AF65-F5344CB8AC3E}">
        <p14:creationId xmlns:p14="http://schemas.microsoft.com/office/powerpoint/2010/main" val="38161750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1F4A25-A386-9574-775C-E5E5F9FC352A}"/>
              </a:ext>
            </a:extLst>
          </p:cNvPr>
          <p:cNvSpPr>
            <a:spLocks noGrp="1"/>
          </p:cNvSpPr>
          <p:nvPr>
            <p:ph type="title"/>
          </p:nvPr>
        </p:nvSpPr>
        <p:spPr>
          <a:xfrm>
            <a:off x="1066800" y="936841"/>
            <a:ext cx="8886884" cy="953669"/>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4F7885F-2B7B-74DB-9996-E0ACEBC9DB25}"/>
              </a:ext>
            </a:extLst>
          </p:cNvPr>
          <p:cNvSpPr>
            <a:spLocks noGrp="1"/>
          </p:cNvSpPr>
          <p:nvPr>
            <p:ph type="body" idx="1"/>
          </p:nvPr>
        </p:nvSpPr>
        <p:spPr>
          <a:xfrm>
            <a:off x="1069848" y="2139696"/>
            <a:ext cx="8883836" cy="36776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804F519-BA47-2B81-CC1C-7E1F119EC69E}"/>
              </a:ext>
            </a:extLst>
          </p:cNvPr>
          <p:cNvSpPr>
            <a:spLocks noGrp="1"/>
          </p:cNvSpPr>
          <p:nvPr>
            <p:ph type="dt" sz="half" idx="2"/>
          </p:nvPr>
        </p:nvSpPr>
        <p:spPr>
          <a:xfrm rot="5400000">
            <a:off x="10477379" y="4629744"/>
            <a:ext cx="2653508" cy="365125"/>
          </a:xfrm>
          <a:prstGeom prst="rect">
            <a:avLst/>
          </a:prstGeom>
        </p:spPr>
        <p:txBody>
          <a:bodyPr vert="horz" lIns="91440" tIns="45720" rIns="91440" bIns="45720" rtlCol="0" anchor="ctr"/>
          <a:lstStyle>
            <a:lvl1pPr algn="r">
              <a:defRPr sz="900">
                <a:solidFill>
                  <a:schemeClr val="tx1"/>
                </a:solidFill>
              </a:defRPr>
            </a:lvl1pPr>
          </a:lstStyle>
          <a:p>
            <a:fld id="{1E351CED-465B-40B5-ADCE-957C918F227B}" type="datetimeFigureOut">
              <a:rPr lang="en-US" smtClean="0"/>
              <a:t>4/5/23</a:t>
            </a:fld>
            <a:endParaRPr lang="en-US"/>
          </a:p>
        </p:txBody>
      </p:sp>
      <p:sp>
        <p:nvSpPr>
          <p:cNvPr id="5" name="Footer Placeholder 4">
            <a:extLst>
              <a:ext uri="{FF2B5EF4-FFF2-40B4-BE49-F238E27FC236}">
                <a16:creationId xmlns:a16="http://schemas.microsoft.com/office/drawing/2014/main" id="{BE952D7B-C352-1630-4C3D-7D5983C04D4A}"/>
              </a:ext>
            </a:extLst>
          </p:cNvPr>
          <p:cNvSpPr>
            <a:spLocks noGrp="1"/>
          </p:cNvSpPr>
          <p:nvPr>
            <p:ph type="ftr" sz="quarter" idx="3"/>
          </p:nvPr>
        </p:nvSpPr>
        <p:spPr>
          <a:xfrm>
            <a:off x="8610602" y="6318446"/>
            <a:ext cx="2743198"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F96E04F0-DF9B-480B-CC46-BAE7A81FB7E6}"/>
              </a:ext>
            </a:extLst>
          </p:cNvPr>
          <p:cNvSpPr>
            <a:spLocks noGrp="1"/>
          </p:cNvSpPr>
          <p:nvPr>
            <p:ph type="sldNum" sz="quarter" idx="4"/>
          </p:nvPr>
        </p:nvSpPr>
        <p:spPr>
          <a:xfrm>
            <a:off x="11353800" y="6318446"/>
            <a:ext cx="615696" cy="365125"/>
          </a:xfrm>
          <a:prstGeom prst="rect">
            <a:avLst/>
          </a:prstGeom>
        </p:spPr>
        <p:txBody>
          <a:bodyPr vert="horz" lIns="91440" tIns="45720" rIns="91440" bIns="45720" rtlCol="0" anchor="ctr"/>
          <a:lstStyle>
            <a:lvl1pPr algn="r">
              <a:defRPr sz="1600" b="1">
                <a:solidFill>
                  <a:schemeClr val="tx1"/>
                </a:solidFill>
              </a:defRPr>
            </a:lvl1pPr>
          </a:lstStyle>
          <a:p>
            <a:fld id="{5A33CB2A-1702-4C1D-9CC4-8D472D39F19E}" type="slidenum">
              <a:rPr lang="en-US" smtClean="0"/>
              <a:t>‹#›</a:t>
            </a:fld>
            <a:endParaRPr lang="en-US"/>
          </a:p>
        </p:txBody>
      </p:sp>
    </p:spTree>
    <p:extLst>
      <p:ext uri="{BB962C8B-B14F-4D97-AF65-F5344CB8AC3E}">
        <p14:creationId xmlns:p14="http://schemas.microsoft.com/office/powerpoint/2010/main" val="318097346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32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548640" indent="-228600" algn="l" defTabSz="914400" rtl="0" eaLnBrk="1" latinLnBrk="0" hangingPunct="1">
        <a:lnSpc>
          <a:spcPct val="120000"/>
        </a:lnSpc>
        <a:spcBef>
          <a:spcPts val="500"/>
        </a:spcBef>
        <a:buFont typeface="Neue Haas Grotesk Text Pro" panose="020B0504020202020204" pitchFamily="34" charset="0"/>
        <a:buChar char="–"/>
        <a:defRPr sz="1600" kern="1200">
          <a:solidFill>
            <a:schemeClr val="tx1"/>
          </a:solidFill>
          <a:latin typeface="+mn-lt"/>
          <a:ea typeface="+mn-ea"/>
          <a:cs typeface="+mn-cs"/>
        </a:defRPr>
      </a:lvl2pPr>
      <a:lvl3pPr marL="7772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Neue Haas Grotesk Text Pro" panose="020B0504020202020204" pitchFamily="34" charset="0"/>
        <a:buChar char="–"/>
        <a:defRPr sz="1200" kern="1200">
          <a:solidFill>
            <a:schemeClr val="tx1"/>
          </a:solidFill>
          <a:latin typeface="+mn-lt"/>
          <a:ea typeface="+mn-ea"/>
          <a:cs typeface="+mn-cs"/>
        </a:defRPr>
      </a:lvl4pPr>
      <a:lvl5pPr marL="109728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89EBE4E-5983-B393-1D5E-731351065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Stock Market Bar Graph">
            <a:extLst>
              <a:ext uri="{FF2B5EF4-FFF2-40B4-BE49-F238E27FC236}">
                <a16:creationId xmlns:a16="http://schemas.microsoft.com/office/drawing/2014/main" id="{D6B6A413-23E0-B529-DC90-067A95FE696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0"/>
            <a:ext cx="12191979" cy="6857989"/>
          </a:xfrm>
          <a:prstGeom prst="rect">
            <a:avLst/>
          </a:prstGeom>
        </p:spPr>
      </p:pic>
      <p:sp>
        <p:nvSpPr>
          <p:cNvPr id="11" name="Freeform: Shape 10">
            <a:extLst>
              <a:ext uri="{FF2B5EF4-FFF2-40B4-BE49-F238E27FC236}">
                <a16:creationId xmlns:a16="http://schemas.microsoft.com/office/drawing/2014/main" id="{2CEF5482-568A-9463-C672-BC6D644DF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540000" flipV="1">
            <a:off x="-39511" y="-72076"/>
            <a:ext cx="8582352" cy="4875036"/>
          </a:xfrm>
          <a:custGeom>
            <a:avLst/>
            <a:gdLst>
              <a:gd name="connsiteX0" fmla="*/ 1259133 w 8582352"/>
              <a:gd name="connsiteY0" fmla="*/ 1707 h 4875036"/>
              <a:gd name="connsiteX1" fmla="*/ 29139 w 8582352"/>
              <a:gd name="connsiteY1" fmla="*/ 317762 h 4875036"/>
              <a:gd name="connsiteX2" fmla="*/ 0 w 8582352"/>
              <a:gd name="connsiteY2" fmla="*/ 333585 h 4875036"/>
              <a:gd name="connsiteX3" fmla="*/ 79271 w 8582352"/>
              <a:gd name="connsiteY3" fmla="*/ 4875036 h 4875036"/>
              <a:gd name="connsiteX4" fmla="*/ 8582352 w 8582352"/>
              <a:gd name="connsiteY4" fmla="*/ 4726614 h 4875036"/>
              <a:gd name="connsiteX5" fmla="*/ 3064323 w 8582352"/>
              <a:gd name="connsiteY5" fmla="*/ 550287 h 4875036"/>
              <a:gd name="connsiteX6" fmla="*/ 3002736 w 8582352"/>
              <a:gd name="connsiteY6" fmla="*/ 506058 h 4875036"/>
              <a:gd name="connsiteX7" fmla="*/ 1429589 w 8582352"/>
              <a:gd name="connsiteY7" fmla="*/ 840 h 4875036"/>
              <a:gd name="connsiteX8" fmla="*/ 1259133 w 8582352"/>
              <a:gd name="connsiteY8" fmla="*/ 1707 h 4875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582352" h="4875036">
                <a:moveTo>
                  <a:pt x="1259133" y="1707"/>
                </a:moveTo>
                <a:cubicBezTo>
                  <a:pt x="833461" y="16212"/>
                  <a:pt x="412733" y="123046"/>
                  <a:pt x="29139" y="317762"/>
                </a:cubicBezTo>
                <a:lnTo>
                  <a:pt x="0" y="333585"/>
                </a:lnTo>
                <a:lnTo>
                  <a:pt x="79271" y="4875036"/>
                </a:lnTo>
                <a:lnTo>
                  <a:pt x="8582352" y="4726614"/>
                </a:lnTo>
                <a:lnTo>
                  <a:pt x="3064323" y="550287"/>
                </a:lnTo>
                <a:lnTo>
                  <a:pt x="3002736" y="506058"/>
                </a:lnTo>
                <a:cubicBezTo>
                  <a:pt x="2522288" y="179187"/>
                  <a:pt x="1975404" y="13891"/>
                  <a:pt x="1429589" y="840"/>
                </a:cubicBezTo>
                <a:cubicBezTo>
                  <a:pt x="1372734" y="-519"/>
                  <a:pt x="1315889" y="-227"/>
                  <a:pt x="1259133" y="1707"/>
                </a:cubicBezTo>
                <a:close/>
              </a:path>
            </a:pathLst>
          </a:custGeom>
          <a:gradFill>
            <a:gsLst>
              <a:gs pos="22000">
                <a:schemeClr val="bg2">
                  <a:alpha val="80000"/>
                </a:schemeClr>
              </a:gs>
              <a:gs pos="100000">
                <a:schemeClr val="accent1">
                  <a:lumMod val="60000"/>
                  <a:lumOff val="40000"/>
                  <a:alpha val="86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258F43-BE1B-B181-FBE6-8BE85B0A285B}"/>
              </a:ext>
            </a:extLst>
          </p:cNvPr>
          <p:cNvSpPr>
            <a:spLocks noGrp="1"/>
          </p:cNvSpPr>
          <p:nvPr>
            <p:ph type="ctrTitle"/>
          </p:nvPr>
        </p:nvSpPr>
        <p:spPr>
          <a:xfrm>
            <a:off x="950791" y="739101"/>
            <a:ext cx="4213437" cy="1772279"/>
          </a:xfrm>
        </p:spPr>
        <p:txBody>
          <a:bodyPr>
            <a:normAutofit/>
          </a:bodyPr>
          <a:lstStyle/>
          <a:p>
            <a:r>
              <a:rPr lang="en-US" dirty="0"/>
              <a:t>Stocks vs Crypto Price Prediction</a:t>
            </a:r>
          </a:p>
        </p:txBody>
      </p:sp>
      <p:sp>
        <p:nvSpPr>
          <p:cNvPr id="3" name="Subtitle 2">
            <a:extLst>
              <a:ext uri="{FF2B5EF4-FFF2-40B4-BE49-F238E27FC236}">
                <a16:creationId xmlns:a16="http://schemas.microsoft.com/office/drawing/2014/main" id="{9BCF58A9-82A9-1BC1-E711-2CAFBCE107D4}"/>
              </a:ext>
            </a:extLst>
          </p:cNvPr>
          <p:cNvSpPr>
            <a:spLocks noGrp="1"/>
          </p:cNvSpPr>
          <p:nvPr>
            <p:ph type="subTitle" idx="1"/>
          </p:nvPr>
        </p:nvSpPr>
        <p:spPr>
          <a:xfrm>
            <a:off x="560499" y="3027556"/>
            <a:ext cx="4814388" cy="1606826"/>
          </a:xfrm>
        </p:spPr>
        <p:txBody>
          <a:bodyPr>
            <a:normAutofit/>
          </a:bodyPr>
          <a:lstStyle/>
          <a:p>
            <a:pPr>
              <a:lnSpc>
                <a:spcPct val="110000"/>
              </a:lnSpc>
            </a:pPr>
            <a:r>
              <a:rPr lang="en-US" sz="1050" dirty="0"/>
              <a:t>PS MANIKANTAVIJAYASRI NARASIMHANAIDU CHIKKALA</a:t>
            </a:r>
          </a:p>
          <a:p>
            <a:pPr>
              <a:lnSpc>
                <a:spcPct val="110000"/>
              </a:lnSpc>
            </a:pPr>
            <a:r>
              <a:rPr lang="en-US" sz="1050" dirty="0"/>
              <a:t>KOUSHIK GADELLA</a:t>
            </a:r>
          </a:p>
          <a:p>
            <a:pPr>
              <a:lnSpc>
                <a:spcPct val="110000"/>
              </a:lnSpc>
            </a:pPr>
            <a:r>
              <a:rPr lang="en-US" sz="1050" dirty="0"/>
              <a:t>JASHWANTH KADEM</a:t>
            </a:r>
          </a:p>
        </p:txBody>
      </p:sp>
      <p:sp>
        <p:nvSpPr>
          <p:cNvPr id="13" name="Freeform: Shape 12">
            <a:extLst>
              <a:ext uri="{FF2B5EF4-FFF2-40B4-BE49-F238E27FC236}">
                <a16:creationId xmlns:a16="http://schemas.microsoft.com/office/drawing/2014/main" id="{D38784C3-11AE-0BE2-6339-1A2BDAC7F0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740000" flipV="1">
            <a:off x="7888979" y="5020683"/>
            <a:ext cx="4324338" cy="1889417"/>
          </a:xfrm>
          <a:custGeom>
            <a:avLst/>
            <a:gdLst>
              <a:gd name="connsiteX0" fmla="*/ 26412 w 4324338"/>
              <a:gd name="connsiteY0" fmla="*/ 1889417 h 1889417"/>
              <a:gd name="connsiteX1" fmla="*/ 4324338 w 4324338"/>
              <a:gd name="connsiteY1" fmla="*/ 1814397 h 1889417"/>
              <a:gd name="connsiteX2" fmla="*/ 2459858 w 4324338"/>
              <a:gd name="connsiteY2" fmla="*/ 403264 h 1889417"/>
              <a:gd name="connsiteX3" fmla="*/ 2414726 w 4324338"/>
              <a:gd name="connsiteY3" fmla="*/ 370852 h 1889417"/>
              <a:gd name="connsiteX4" fmla="*/ 1261883 w 4324338"/>
              <a:gd name="connsiteY4" fmla="*/ 615 h 1889417"/>
              <a:gd name="connsiteX5" fmla="*/ 70385 w 4324338"/>
              <a:gd name="connsiteY5" fmla="*/ 326182 h 1889417"/>
              <a:gd name="connsiteX6" fmla="*/ 0 w 4324338"/>
              <a:gd name="connsiteY6" fmla="*/ 376291 h 188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338" h="1889417">
                <a:moveTo>
                  <a:pt x="26412" y="1889417"/>
                </a:moveTo>
                <a:lnTo>
                  <a:pt x="4324338" y="1814397"/>
                </a:lnTo>
                <a:lnTo>
                  <a:pt x="2459858" y="403264"/>
                </a:lnTo>
                <a:lnTo>
                  <a:pt x="2414726" y="370852"/>
                </a:lnTo>
                <a:cubicBezTo>
                  <a:pt x="2062641" y="131313"/>
                  <a:pt x="1661870" y="10180"/>
                  <a:pt x="1261883" y="615"/>
                </a:cubicBezTo>
                <a:cubicBezTo>
                  <a:pt x="845229" y="-9347"/>
                  <a:pt x="429425" y="101751"/>
                  <a:pt x="70385" y="326182"/>
                </a:cubicBezTo>
                <a:lnTo>
                  <a:pt x="0" y="376291"/>
                </a:lnTo>
                <a:close/>
              </a:path>
            </a:pathLst>
          </a:custGeom>
          <a:gradFill>
            <a:gsLst>
              <a:gs pos="27000">
                <a:schemeClr val="bg2">
                  <a:alpha val="70000"/>
                </a:schemeClr>
              </a:gs>
              <a:gs pos="100000">
                <a:schemeClr val="accent1">
                  <a:lumMod val="60000"/>
                  <a:lumOff val="40000"/>
                  <a:alpha val="7700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257010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0"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8DF24-C4DF-A4BF-5FA6-2DD1C3FB02E1}"/>
              </a:ext>
            </a:extLst>
          </p:cNvPr>
          <p:cNvSpPr>
            <a:spLocks noGrp="1"/>
          </p:cNvSpPr>
          <p:nvPr>
            <p:ph type="title"/>
          </p:nvPr>
        </p:nvSpPr>
        <p:spPr>
          <a:xfrm>
            <a:off x="1513410" y="698302"/>
            <a:ext cx="8886884" cy="953669"/>
          </a:xfrm>
        </p:spPr>
        <p:txBody>
          <a:bodyPr/>
          <a:lstStyle/>
          <a:p>
            <a:pPr algn="ctr"/>
            <a:r>
              <a:rPr lang="en-US" dirty="0"/>
              <a:t>Prediction and visualization of LSTM model</a:t>
            </a:r>
          </a:p>
        </p:txBody>
      </p:sp>
      <p:pic>
        <p:nvPicPr>
          <p:cNvPr id="4" name="Content Placeholder 3">
            <a:extLst>
              <a:ext uri="{FF2B5EF4-FFF2-40B4-BE49-F238E27FC236}">
                <a16:creationId xmlns:a16="http://schemas.microsoft.com/office/drawing/2014/main" id="{3C2444F1-7CB7-48B8-DA1F-463C72173679}"/>
              </a:ext>
            </a:extLst>
          </p:cNvPr>
          <p:cNvPicPr>
            <a:picLocks noGrp="1" noChangeAspect="1"/>
          </p:cNvPicPr>
          <p:nvPr>
            <p:ph idx="1"/>
          </p:nvPr>
        </p:nvPicPr>
        <p:blipFill>
          <a:blip r:embed="rId2"/>
          <a:stretch>
            <a:fillRect/>
          </a:stretch>
        </p:blipFill>
        <p:spPr>
          <a:xfrm>
            <a:off x="1669774" y="2139950"/>
            <a:ext cx="8574156" cy="4247598"/>
          </a:xfrm>
          <a:prstGeom prst="rect">
            <a:avLst/>
          </a:prstGeom>
        </p:spPr>
      </p:pic>
    </p:spTree>
    <p:extLst>
      <p:ext uri="{BB962C8B-B14F-4D97-AF65-F5344CB8AC3E}">
        <p14:creationId xmlns:p14="http://schemas.microsoft.com/office/powerpoint/2010/main" val="32432812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11501C-BE54-437A-9636-3D8B143CA645}"/>
              </a:ext>
            </a:extLst>
          </p:cNvPr>
          <p:cNvSpPr>
            <a:spLocks noGrp="1"/>
          </p:cNvSpPr>
          <p:nvPr>
            <p:ph type="title"/>
          </p:nvPr>
        </p:nvSpPr>
        <p:spPr/>
        <p:txBody>
          <a:bodyPr/>
          <a:lstStyle/>
          <a:p>
            <a:r>
              <a:rPr lang="en-US" dirty="0"/>
              <a:t>Results</a:t>
            </a:r>
          </a:p>
        </p:txBody>
      </p:sp>
      <p:pic>
        <p:nvPicPr>
          <p:cNvPr id="8" name="Picture 7">
            <a:extLst>
              <a:ext uri="{FF2B5EF4-FFF2-40B4-BE49-F238E27FC236}">
                <a16:creationId xmlns:a16="http://schemas.microsoft.com/office/drawing/2014/main" id="{B9486C90-B8E8-8823-9AAA-5DEF10EBD9EF}"/>
              </a:ext>
            </a:extLst>
          </p:cNvPr>
          <p:cNvPicPr>
            <a:picLocks noChangeAspect="1"/>
          </p:cNvPicPr>
          <p:nvPr/>
        </p:nvPicPr>
        <p:blipFill>
          <a:blip r:embed="rId2"/>
          <a:stretch>
            <a:fillRect/>
          </a:stretch>
        </p:blipFill>
        <p:spPr>
          <a:xfrm>
            <a:off x="860320" y="2243476"/>
            <a:ext cx="4697666" cy="3677683"/>
          </a:xfrm>
          <a:prstGeom prst="rect">
            <a:avLst/>
          </a:prstGeom>
        </p:spPr>
      </p:pic>
      <p:pic>
        <p:nvPicPr>
          <p:cNvPr id="9" name="Picture 8">
            <a:extLst>
              <a:ext uri="{FF2B5EF4-FFF2-40B4-BE49-F238E27FC236}">
                <a16:creationId xmlns:a16="http://schemas.microsoft.com/office/drawing/2014/main" id="{F3CA3A30-76BA-972B-87ED-7316AF106CB5}"/>
              </a:ext>
            </a:extLst>
          </p:cNvPr>
          <p:cNvPicPr>
            <a:picLocks noChangeAspect="1"/>
          </p:cNvPicPr>
          <p:nvPr/>
        </p:nvPicPr>
        <p:blipFill>
          <a:blip r:embed="rId3"/>
          <a:stretch>
            <a:fillRect/>
          </a:stretch>
        </p:blipFill>
        <p:spPr>
          <a:xfrm>
            <a:off x="5778191" y="2243475"/>
            <a:ext cx="4697667" cy="3677684"/>
          </a:xfrm>
          <a:prstGeom prst="rect">
            <a:avLst/>
          </a:prstGeom>
        </p:spPr>
      </p:pic>
    </p:spTree>
    <p:extLst>
      <p:ext uri="{BB962C8B-B14F-4D97-AF65-F5344CB8AC3E}">
        <p14:creationId xmlns:p14="http://schemas.microsoft.com/office/powerpoint/2010/main" val="20964397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42B62-6C1C-AEBD-0339-A642DA949A88}"/>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E48C1EE-F1B3-D474-A106-07D6C4AE6F9A}"/>
              </a:ext>
            </a:extLst>
          </p:cNvPr>
          <p:cNvSpPr>
            <a:spLocks noGrp="1"/>
          </p:cNvSpPr>
          <p:nvPr>
            <p:ph idx="1"/>
          </p:nvPr>
        </p:nvSpPr>
        <p:spPr>
          <a:xfrm>
            <a:off x="1069847" y="2139696"/>
            <a:ext cx="9558395" cy="3614333"/>
          </a:xfrm>
        </p:spPr>
        <p:txBody>
          <a:bodyPr/>
          <a:lstStyle/>
          <a:p>
            <a:pPr algn="just"/>
            <a:r>
              <a:rPr lang="en-US" dirty="0"/>
              <a:t>The results produced in ARIMA are has more errors and its prediction is not good, so we considered the LSTM model for our prediction.</a:t>
            </a:r>
          </a:p>
          <a:p>
            <a:pPr algn="just"/>
            <a:r>
              <a:rPr lang="en-US" dirty="0"/>
              <a:t>LSTM predicted and forecasted better than ARIMAX.</a:t>
            </a:r>
          </a:p>
          <a:p>
            <a:pPr algn="just"/>
            <a:r>
              <a:rPr lang="en-US" dirty="0"/>
              <a:t>From the analysis we came to the conclusion that the trend of investing is opposite in crypto and stocks </a:t>
            </a:r>
            <a:r>
              <a:rPr lang="en-US" dirty="0" err="1"/>
              <a:t>i.e</a:t>
            </a:r>
            <a:r>
              <a:rPr lang="en-US" dirty="0"/>
              <a:t>, when people invest more in stocks the crypto prices start going down and when people start investing more in crypto then stock prices drop.</a:t>
            </a:r>
          </a:p>
          <a:p>
            <a:pPr algn="just"/>
            <a:r>
              <a:rPr lang="en-US" dirty="0"/>
              <a:t>From the plot we can also say that crypto prices varies a lot when compared to stocks. So, it’s better to stay away from crypto if you are a new trader.</a:t>
            </a:r>
          </a:p>
          <a:p>
            <a:pPr algn="just"/>
            <a:r>
              <a:rPr lang="en-US" dirty="0"/>
              <a:t>There is High risk and High returns in crypto.</a:t>
            </a:r>
          </a:p>
        </p:txBody>
      </p:sp>
    </p:spTree>
    <p:extLst>
      <p:ext uri="{BB962C8B-B14F-4D97-AF65-F5344CB8AC3E}">
        <p14:creationId xmlns:p14="http://schemas.microsoft.com/office/powerpoint/2010/main" val="19233966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2454D-B380-89FF-3664-0CAE7DD746AC}"/>
              </a:ext>
            </a:extLst>
          </p:cNvPr>
          <p:cNvSpPr>
            <a:spLocks noGrp="1"/>
          </p:cNvSpPr>
          <p:nvPr>
            <p:ph type="title"/>
          </p:nvPr>
        </p:nvSpPr>
        <p:spPr>
          <a:xfrm>
            <a:off x="2650273" y="2509163"/>
            <a:ext cx="8886884" cy="1059227"/>
          </a:xfrm>
        </p:spPr>
        <p:txBody>
          <a:bodyPr>
            <a:normAutofit fontScale="90000"/>
          </a:bodyPr>
          <a:lstStyle/>
          <a:p>
            <a:r>
              <a:rPr lang="en-US" sz="7200" dirty="0"/>
              <a:t>Any Questions?</a:t>
            </a:r>
          </a:p>
        </p:txBody>
      </p:sp>
    </p:spTree>
    <p:extLst>
      <p:ext uri="{BB962C8B-B14F-4D97-AF65-F5344CB8AC3E}">
        <p14:creationId xmlns:p14="http://schemas.microsoft.com/office/powerpoint/2010/main" val="334379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84441-06F2-B75D-A94B-BEBBA4759ED8}"/>
              </a:ext>
            </a:extLst>
          </p:cNvPr>
          <p:cNvSpPr>
            <a:spLocks noGrp="1"/>
          </p:cNvSpPr>
          <p:nvPr>
            <p:ph type="title"/>
          </p:nvPr>
        </p:nvSpPr>
        <p:spPr/>
        <p:txBody>
          <a:bodyPr/>
          <a:lstStyle/>
          <a:p>
            <a:pPr algn="ctr"/>
            <a:r>
              <a:rPr lang="en-US" dirty="0"/>
              <a:t>Problem Statement</a:t>
            </a:r>
          </a:p>
        </p:txBody>
      </p:sp>
      <p:sp>
        <p:nvSpPr>
          <p:cNvPr id="3" name="Content Placeholder 2">
            <a:extLst>
              <a:ext uri="{FF2B5EF4-FFF2-40B4-BE49-F238E27FC236}">
                <a16:creationId xmlns:a16="http://schemas.microsoft.com/office/drawing/2014/main" id="{438D5D09-25BB-2535-4D06-E030F91D80E5}"/>
              </a:ext>
            </a:extLst>
          </p:cNvPr>
          <p:cNvSpPr>
            <a:spLocks noGrp="1"/>
          </p:cNvSpPr>
          <p:nvPr>
            <p:ph idx="1"/>
          </p:nvPr>
        </p:nvSpPr>
        <p:spPr>
          <a:xfrm>
            <a:off x="1066800" y="2362720"/>
            <a:ext cx="9942709" cy="3677683"/>
          </a:xfrm>
        </p:spPr>
        <p:txBody>
          <a:bodyPr/>
          <a:lstStyle/>
          <a:p>
            <a:pPr algn="just"/>
            <a:r>
              <a:rPr lang="en-US" dirty="0"/>
              <a:t>This project is to predict the prices of crypto and stock in future.</a:t>
            </a:r>
          </a:p>
          <a:p>
            <a:pPr algn="just"/>
            <a:r>
              <a:rPr lang="en-US" dirty="0"/>
              <a:t>The main motivation behind this project is to give any one of the safe option with high returns between crypto or stocks for the new traders.</a:t>
            </a:r>
          </a:p>
          <a:p>
            <a:pPr algn="just"/>
            <a:r>
              <a:rPr lang="en-US" dirty="0"/>
              <a:t>This analysis can also solve the dilemma of people who are in confusion whether to invest in stock or crypto.</a:t>
            </a:r>
          </a:p>
          <a:p>
            <a:pPr algn="just"/>
            <a:r>
              <a:rPr lang="en-US" dirty="0"/>
              <a:t>This project gives a solution of which is the better investment comparing BTC and S&amp;P 500.</a:t>
            </a:r>
          </a:p>
        </p:txBody>
      </p:sp>
    </p:spTree>
    <p:extLst>
      <p:ext uri="{BB962C8B-B14F-4D97-AF65-F5344CB8AC3E}">
        <p14:creationId xmlns:p14="http://schemas.microsoft.com/office/powerpoint/2010/main" val="34717477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AB41B-1E73-E3C1-2A5E-2EF9A2C56A03}"/>
              </a:ext>
            </a:extLst>
          </p:cNvPr>
          <p:cNvSpPr>
            <a:spLocks noGrp="1"/>
          </p:cNvSpPr>
          <p:nvPr>
            <p:ph type="title"/>
          </p:nvPr>
        </p:nvSpPr>
        <p:spPr/>
        <p:txBody>
          <a:bodyPr/>
          <a:lstStyle/>
          <a:p>
            <a:pPr algn="ctr"/>
            <a:r>
              <a:rPr lang="en-IN" dirty="0"/>
              <a:t>STOCKS</a:t>
            </a:r>
            <a:endParaRPr lang="en-US" dirty="0"/>
          </a:p>
        </p:txBody>
      </p:sp>
      <p:sp>
        <p:nvSpPr>
          <p:cNvPr id="3" name="Content Placeholder 2">
            <a:extLst>
              <a:ext uri="{FF2B5EF4-FFF2-40B4-BE49-F238E27FC236}">
                <a16:creationId xmlns:a16="http://schemas.microsoft.com/office/drawing/2014/main" id="{9C8F267A-E90C-5A8D-F10A-ED02F9226BFB}"/>
              </a:ext>
            </a:extLst>
          </p:cNvPr>
          <p:cNvSpPr>
            <a:spLocks noGrp="1"/>
          </p:cNvSpPr>
          <p:nvPr>
            <p:ph idx="1"/>
          </p:nvPr>
        </p:nvSpPr>
        <p:spPr>
          <a:xfrm>
            <a:off x="1512514" y="2243476"/>
            <a:ext cx="9166972" cy="3677683"/>
          </a:xfrm>
        </p:spPr>
        <p:txBody>
          <a:bodyPr/>
          <a:lstStyle/>
          <a:p>
            <a:pPr algn="just"/>
            <a:r>
              <a:rPr lang="en-IN" dirty="0"/>
              <a:t>A form of investment that represent shares of ownership in a corporation</a:t>
            </a:r>
          </a:p>
          <a:p>
            <a:pPr algn="just"/>
            <a:r>
              <a:rPr lang="en-IN" dirty="0"/>
              <a:t>Stock exchanges provide vast marketplaces for buying and selling commodities anywhere</a:t>
            </a:r>
          </a:p>
          <a:p>
            <a:pPr algn="just"/>
            <a:r>
              <a:rPr lang="en-IN" dirty="0"/>
              <a:t>Stock exchanges trade in company stocks or shares</a:t>
            </a:r>
          </a:p>
          <a:p>
            <a:pPr algn="just"/>
            <a:r>
              <a:rPr lang="en-IN" dirty="0"/>
              <a:t>The power lies among the investors and the companies and where they put their money</a:t>
            </a:r>
          </a:p>
          <a:p>
            <a:pPr algn="just"/>
            <a:r>
              <a:rPr lang="en-IN" dirty="0"/>
              <a:t>The Stock market is governed by federal agencies like the SEC</a:t>
            </a:r>
          </a:p>
          <a:p>
            <a:pPr algn="just"/>
            <a:r>
              <a:rPr lang="en-IN" dirty="0"/>
              <a:t>A broker acts as an intermediary between buyers and sellers</a:t>
            </a:r>
          </a:p>
          <a:p>
            <a:pPr marL="0" indent="0">
              <a:buNone/>
            </a:pPr>
            <a:endParaRPr lang="en-US" dirty="0"/>
          </a:p>
        </p:txBody>
      </p:sp>
    </p:spTree>
    <p:extLst>
      <p:ext uri="{BB962C8B-B14F-4D97-AF65-F5344CB8AC3E}">
        <p14:creationId xmlns:p14="http://schemas.microsoft.com/office/powerpoint/2010/main" val="2236512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F60AC-06A6-6CAF-202D-5B2A465F9690}"/>
              </a:ext>
            </a:extLst>
          </p:cNvPr>
          <p:cNvSpPr>
            <a:spLocks noGrp="1"/>
          </p:cNvSpPr>
          <p:nvPr>
            <p:ph type="title"/>
          </p:nvPr>
        </p:nvSpPr>
        <p:spPr/>
        <p:txBody>
          <a:bodyPr/>
          <a:lstStyle/>
          <a:p>
            <a:pPr algn="ctr"/>
            <a:r>
              <a:rPr lang="en-IN" dirty="0"/>
              <a:t>CRYPTO CURRENCY</a:t>
            </a:r>
            <a:endParaRPr lang="en-US" dirty="0"/>
          </a:p>
        </p:txBody>
      </p:sp>
      <p:sp>
        <p:nvSpPr>
          <p:cNvPr id="3" name="Content Placeholder 2">
            <a:extLst>
              <a:ext uri="{FF2B5EF4-FFF2-40B4-BE49-F238E27FC236}">
                <a16:creationId xmlns:a16="http://schemas.microsoft.com/office/drawing/2014/main" id="{993DD029-8CA6-FC9F-8943-DDA6BE937DE5}"/>
              </a:ext>
            </a:extLst>
          </p:cNvPr>
          <p:cNvSpPr>
            <a:spLocks noGrp="1"/>
          </p:cNvSpPr>
          <p:nvPr>
            <p:ph idx="1"/>
          </p:nvPr>
        </p:nvSpPr>
        <p:spPr>
          <a:xfrm>
            <a:off x="1654082" y="2243476"/>
            <a:ext cx="8883836" cy="3677683"/>
          </a:xfrm>
        </p:spPr>
        <p:txBody>
          <a:bodyPr>
            <a:normAutofit fontScale="92500" lnSpcReduction="10000"/>
          </a:bodyPr>
          <a:lstStyle/>
          <a:p>
            <a:r>
              <a:rPr lang="en-IN" dirty="0"/>
              <a:t>A digital currency designed to work as a medium of exchange to buy goods and services</a:t>
            </a:r>
          </a:p>
          <a:p>
            <a:r>
              <a:rPr lang="en-IN" dirty="0"/>
              <a:t>Cryptos like Bitcoin lack the guidance and predictors that stocks do.</a:t>
            </a:r>
          </a:p>
          <a:p>
            <a:r>
              <a:rPr lang="en-IN" dirty="0"/>
              <a:t>Cryptos exchange trades in digital currencies like Bitcoin, Litecoin, </a:t>
            </a:r>
            <a:r>
              <a:rPr lang="en-IN" dirty="0" err="1"/>
              <a:t>Cardano</a:t>
            </a:r>
            <a:r>
              <a:rPr lang="en-IN" dirty="0"/>
              <a:t>, Stellar, Ethereum, etc.</a:t>
            </a:r>
          </a:p>
          <a:p>
            <a:r>
              <a:rPr lang="en-IN" dirty="0"/>
              <a:t>Power is distributed among the said community members across a given network.</a:t>
            </a:r>
          </a:p>
          <a:p>
            <a:r>
              <a:rPr lang="en-IN" dirty="0"/>
              <a:t>Cryptos like Bitcoin are not governed centrally by any governing body or the Government</a:t>
            </a:r>
          </a:p>
          <a:p>
            <a:r>
              <a:rPr lang="en-IN" dirty="0"/>
              <a:t>There are no middlemen in cryptocurrencies, only the network members of the said community</a:t>
            </a:r>
          </a:p>
          <a:p>
            <a:pPr marL="0" indent="0">
              <a:buNone/>
            </a:pPr>
            <a:endParaRPr lang="en-US" dirty="0"/>
          </a:p>
        </p:txBody>
      </p:sp>
    </p:spTree>
    <p:extLst>
      <p:ext uri="{BB962C8B-B14F-4D97-AF65-F5344CB8AC3E}">
        <p14:creationId xmlns:p14="http://schemas.microsoft.com/office/powerpoint/2010/main" val="22467415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83BF3-7A6E-1118-B540-64C535B4D348}"/>
              </a:ext>
            </a:extLst>
          </p:cNvPr>
          <p:cNvSpPr>
            <a:spLocks noGrp="1"/>
          </p:cNvSpPr>
          <p:nvPr>
            <p:ph type="title"/>
          </p:nvPr>
        </p:nvSpPr>
        <p:spPr/>
        <p:txBody>
          <a:bodyPr/>
          <a:lstStyle/>
          <a:p>
            <a:pPr algn="ctr"/>
            <a:r>
              <a:rPr lang="en-US" dirty="0"/>
              <a:t>Data Flow Diagram</a:t>
            </a:r>
          </a:p>
        </p:txBody>
      </p:sp>
      <p:pic>
        <p:nvPicPr>
          <p:cNvPr id="4" name="Content Placeholder 3">
            <a:extLst>
              <a:ext uri="{FF2B5EF4-FFF2-40B4-BE49-F238E27FC236}">
                <a16:creationId xmlns:a16="http://schemas.microsoft.com/office/drawing/2014/main" id="{B371007C-236A-B850-C1F0-3DCFB8A4B47F}"/>
              </a:ext>
            </a:extLst>
          </p:cNvPr>
          <p:cNvPicPr>
            <a:picLocks noGrp="1" noChangeAspect="1"/>
          </p:cNvPicPr>
          <p:nvPr>
            <p:ph idx="1"/>
          </p:nvPr>
        </p:nvPicPr>
        <p:blipFill>
          <a:blip r:embed="rId2"/>
          <a:stretch>
            <a:fillRect/>
          </a:stretch>
        </p:blipFill>
        <p:spPr>
          <a:xfrm>
            <a:off x="1069975" y="2403560"/>
            <a:ext cx="8883650" cy="3149429"/>
          </a:xfrm>
          <a:prstGeom prst="rect">
            <a:avLst/>
          </a:prstGeom>
        </p:spPr>
      </p:pic>
    </p:spTree>
    <p:extLst>
      <p:ext uri="{BB962C8B-B14F-4D97-AF65-F5344CB8AC3E}">
        <p14:creationId xmlns:p14="http://schemas.microsoft.com/office/powerpoint/2010/main" val="12128968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E97B-B4DF-8A09-A3F6-67AEEA5CD794}"/>
              </a:ext>
            </a:extLst>
          </p:cNvPr>
          <p:cNvSpPr>
            <a:spLocks noGrp="1"/>
          </p:cNvSpPr>
          <p:nvPr>
            <p:ph type="title"/>
          </p:nvPr>
        </p:nvSpPr>
        <p:spPr>
          <a:xfrm>
            <a:off x="1066800" y="1142999"/>
            <a:ext cx="4173416" cy="1257299"/>
          </a:xfrm>
        </p:spPr>
        <p:txBody>
          <a:bodyPr anchor="ctr">
            <a:normAutofit/>
          </a:bodyPr>
          <a:lstStyle/>
          <a:p>
            <a:r>
              <a:rPr lang="en-US" dirty="0"/>
              <a:t>Data Collection</a:t>
            </a:r>
          </a:p>
        </p:txBody>
      </p:sp>
      <p:sp>
        <p:nvSpPr>
          <p:cNvPr id="3" name="Content Placeholder 2">
            <a:extLst>
              <a:ext uri="{FF2B5EF4-FFF2-40B4-BE49-F238E27FC236}">
                <a16:creationId xmlns:a16="http://schemas.microsoft.com/office/drawing/2014/main" id="{FA9BB509-8BA4-0BCF-03DD-B5574B29705C}"/>
              </a:ext>
            </a:extLst>
          </p:cNvPr>
          <p:cNvSpPr>
            <a:spLocks noGrp="1"/>
          </p:cNvSpPr>
          <p:nvPr>
            <p:ph idx="1"/>
          </p:nvPr>
        </p:nvSpPr>
        <p:spPr>
          <a:xfrm>
            <a:off x="1066797" y="2252870"/>
            <a:ext cx="4173415" cy="3462132"/>
          </a:xfrm>
        </p:spPr>
        <p:txBody>
          <a:bodyPr>
            <a:normAutofit lnSpcReduction="10000"/>
          </a:bodyPr>
          <a:lstStyle/>
          <a:p>
            <a:pPr>
              <a:lnSpc>
                <a:spcPct val="110000"/>
              </a:lnSpc>
            </a:pPr>
            <a:r>
              <a:rPr lang="en-US" dirty="0"/>
              <a:t>We have collected the data of ‘BTC-USD’ and ‘^GSPC’ using Yahoo finance.</a:t>
            </a:r>
          </a:p>
          <a:p>
            <a:pPr>
              <a:lnSpc>
                <a:spcPct val="110000"/>
              </a:lnSpc>
            </a:pPr>
            <a:r>
              <a:rPr lang="en-US" dirty="0"/>
              <a:t>The data starts from "2018-01-01” to "2023-04-01” in 1d interval.</a:t>
            </a:r>
          </a:p>
          <a:p>
            <a:pPr>
              <a:lnSpc>
                <a:spcPct val="110000"/>
              </a:lnSpc>
            </a:pPr>
            <a:r>
              <a:rPr lang="en-US" dirty="0"/>
              <a:t>We considered the closing prices for both BTC and GSPC</a:t>
            </a:r>
          </a:p>
          <a:p>
            <a:pPr>
              <a:lnSpc>
                <a:spcPct val="110000"/>
              </a:lnSpc>
            </a:pPr>
            <a:r>
              <a:rPr lang="en-US" dirty="0"/>
              <a:t>This data need some preprocessing like cleaning and removing null values for the data.</a:t>
            </a:r>
          </a:p>
          <a:p>
            <a:pPr>
              <a:lnSpc>
                <a:spcPct val="110000"/>
              </a:lnSpc>
            </a:pPr>
            <a:endParaRPr lang="en-US" dirty="0"/>
          </a:p>
        </p:txBody>
      </p:sp>
      <p:pic>
        <p:nvPicPr>
          <p:cNvPr id="4" name="Picture 3">
            <a:extLst>
              <a:ext uri="{FF2B5EF4-FFF2-40B4-BE49-F238E27FC236}">
                <a16:creationId xmlns:a16="http://schemas.microsoft.com/office/drawing/2014/main" id="{215E10AE-8FAA-79CB-D217-BAB490AE020F}"/>
              </a:ext>
            </a:extLst>
          </p:cNvPr>
          <p:cNvPicPr>
            <a:picLocks noChangeAspect="1"/>
          </p:cNvPicPr>
          <p:nvPr/>
        </p:nvPicPr>
        <p:blipFill>
          <a:blip r:embed="rId2"/>
          <a:stretch>
            <a:fillRect/>
          </a:stretch>
        </p:blipFill>
        <p:spPr>
          <a:xfrm>
            <a:off x="6199837" y="914400"/>
            <a:ext cx="4745326" cy="4995081"/>
          </a:xfrm>
          <a:prstGeom prst="rect">
            <a:avLst/>
          </a:prstGeom>
          <a:noFill/>
        </p:spPr>
      </p:pic>
    </p:spTree>
    <p:extLst>
      <p:ext uri="{BB962C8B-B14F-4D97-AF65-F5344CB8AC3E}">
        <p14:creationId xmlns:p14="http://schemas.microsoft.com/office/powerpoint/2010/main" val="25090014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6ACBC-1150-D0AF-E220-F85D6F3E7FD8}"/>
              </a:ext>
            </a:extLst>
          </p:cNvPr>
          <p:cNvSpPr>
            <a:spLocks noGrp="1"/>
          </p:cNvSpPr>
          <p:nvPr>
            <p:ph type="title"/>
          </p:nvPr>
        </p:nvSpPr>
        <p:spPr/>
        <p:txBody>
          <a:bodyPr/>
          <a:lstStyle/>
          <a:p>
            <a:pPr algn="ctr"/>
            <a:r>
              <a:rPr lang="en-US" dirty="0"/>
              <a:t>ALGORITHMS USED</a:t>
            </a:r>
          </a:p>
        </p:txBody>
      </p:sp>
      <p:sp>
        <p:nvSpPr>
          <p:cNvPr id="3" name="Content Placeholder 2">
            <a:extLst>
              <a:ext uri="{FF2B5EF4-FFF2-40B4-BE49-F238E27FC236}">
                <a16:creationId xmlns:a16="http://schemas.microsoft.com/office/drawing/2014/main" id="{9FB8F296-EB59-B3E4-0D81-976C9C0A298B}"/>
              </a:ext>
            </a:extLst>
          </p:cNvPr>
          <p:cNvSpPr>
            <a:spLocks noGrp="1"/>
          </p:cNvSpPr>
          <p:nvPr>
            <p:ph idx="1"/>
          </p:nvPr>
        </p:nvSpPr>
        <p:spPr>
          <a:xfrm>
            <a:off x="1069847" y="2139696"/>
            <a:ext cx="9568415" cy="3677683"/>
          </a:xfrm>
        </p:spPr>
        <p:txBody>
          <a:bodyPr>
            <a:normAutofit fontScale="92500" lnSpcReduction="20000"/>
          </a:bodyPr>
          <a:lstStyle/>
          <a:p>
            <a:pPr algn="just"/>
            <a:r>
              <a:rPr lang="en-US" b="1" dirty="0"/>
              <a:t>LSTM: </a:t>
            </a:r>
            <a:r>
              <a:rPr lang="en-US" dirty="0"/>
              <a:t>LSTM networks can be used to model time series data such as stock prices, weather patterns, or energy consumption. They can be trained to predict future values based on historical data. The main advantage of using an LSTM for time series forecasting is that it is able to capture long-term dependencies and nonlinear relationships between different time steps, which are often present in real-world time series data.</a:t>
            </a:r>
          </a:p>
          <a:p>
            <a:pPr marL="0" indent="0" algn="just">
              <a:buNone/>
            </a:pPr>
            <a:endParaRPr lang="en-US" dirty="0"/>
          </a:p>
          <a:p>
            <a:pPr algn="just"/>
            <a:r>
              <a:rPr lang="en-US" b="1" dirty="0"/>
              <a:t>ARIMA: </a:t>
            </a:r>
            <a:r>
              <a:rPr lang="en-US" dirty="0"/>
              <a:t>Autoregressive Integrated Moving Average is a popular method for time series forecasting that models the underlying patterns in the data as a combination of autoregressive (AR) and moving average (MA) terms. This method is based on the assumption that the future values of a time series can be predicted based on its past values, and that any trends or seasonal patterns in the data can be removed by differencing the series.</a:t>
            </a:r>
          </a:p>
        </p:txBody>
      </p:sp>
    </p:spTree>
    <p:extLst>
      <p:ext uri="{BB962C8B-B14F-4D97-AF65-F5344CB8AC3E}">
        <p14:creationId xmlns:p14="http://schemas.microsoft.com/office/powerpoint/2010/main" val="9891737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2819E-89C1-2CB3-C5D8-F988220B1D52}"/>
              </a:ext>
            </a:extLst>
          </p:cNvPr>
          <p:cNvSpPr>
            <a:spLocks noGrp="1"/>
          </p:cNvSpPr>
          <p:nvPr>
            <p:ph type="title"/>
          </p:nvPr>
        </p:nvSpPr>
        <p:spPr>
          <a:xfrm>
            <a:off x="1066800" y="581353"/>
            <a:ext cx="8886884" cy="953669"/>
          </a:xfrm>
        </p:spPr>
        <p:txBody>
          <a:bodyPr/>
          <a:lstStyle/>
          <a:p>
            <a:r>
              <a:rPr lang="en-US" dirty="0"/>
              <a:t>Modelling and Fit using ARIMA and LSTM</a:t>
            </a:r>
          </a:p>
        </p:txBody>
      </p:sp>
      <p:pic>
        <p:nvPicPr>
          <p:cNvPr id="4" name="Content Placeholder 3">
            <a:extLst>
              <a:ext uri="{FF2B5EF4-FFF2-40B4-BE49-F238E27FC236}">
                <a16:creationId xmlns:a16="http://schemas.microsoft.com/office/drawing/2014/main" id="{8BE540C4-E37E-A14A-67A5-F3442F51EB7E}"/>
              </a:ext>
            </a:extLst>
          </p:cNvPr>
          <p:cNvPicPr>
            <a:picLocks noGrp="1" noChangeAspect="1"/>
          </p:cNvPicPr>
          <p:nvPr>
            <p:ph idx="1"/>
          </p:nvPr>
        </p:nvPicPr>
        <p:blipFill>
          <a:blip r:embed="rId2"/>
          <a:stretch>
            <a:fillRect/>
          </a:stretch>
        </p:blipFill>
        <p:spPr>
          <a:xfrm>
            <a:off x="158375" y="2014330"/>
            <a:ext cx="5075729" cy="4262317"/>
          </a:xfrm>
          <a:prstGeom prst="rect">
            <a:avLst/>
          </a:prstGeom>
        </p:spPr>
      </p:pic>
      <p:pic>
        <p:nvPicPr>
          <p:cNvPr id="5" name="Picture 4">
            <a:extLst>
              <a:ext uri="{FF2B5EF4-FFF2-40B4-BE49-F238E27FC236}">
                <a16:creationId xmlns:a16="http://schemas.microsoft.com/office/drawing/2014/main" id="{ED5E0CD5-940B-E8D8-BBBE-8417ADE1FC4C}"/>
              </a:ext>
            </a:extLst>
          </p:cNvPr>
          <p:cNvPicPr>
            <a:picLocks noChangeAspect="1"/>
          </p:cNvPicPr>
          <p:nvPr/>
        </p:nvPicPr>
        <p:blipFill>
          <a:blip r:embed="rId3"/>
          <a:stretch>
            <a:fillRect/>
          </a:stretch>
        </p:blipFill>
        <p:spPr>
          <a:xfrm>
            <a:off x="5510242" y="2113445"/>
            <a:ext cx="6523383" cy="4163202"/>
          </a:xfrm>
          <a:prstGeom prst="rect">
            <a:avLst/>
          </a:prstGeom>
        </p:spPr>
      </p:pic>
    </p:spTree>
    <p:extLst>
      <p:ext uri="{BB962C8B-B14F-4D97-AF65-F5344CB8AC3E}">
        <p14:creationId xmlns:p14="http://schemas.microsoft.com/office/powerpoint/2010/main" val="18417857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0164A-90C5-838A-9313-9CB819A7F78F}"/>
              </a:ext>
            </a:extLst>
          </p:cNvPr>
          <p:cNvSpPr>
            <a:spLocks noGrp="1"/>
          </p:cNvSpPr>
          <p:nvPr>
            <p:ph type="title"/>
          </p:nvPr>
        </p:nvSpPr>
        <p:spPr/>
        <p:txBody>
          <a:bodyPr/>
          <a:lstStyle/>
          <a:p>
            <a:r>
              <a:rPr lang="en-US" dirty="0"/>
              <a:t>Prediction and visualization of Arima model</a:t>
            </a:r>
          </a:p>
        </p:txBody>
      </p:sp>
      <p:pic>
        <p:nvPicPr>
          <p:cNvPr id="4" name="Content Placeholder 3">
            <a:extLst>
              <a:ext uri="{FF2B5EF4-FFF2-40B4-BE49-F238E27FC236}">
                <a16:creationId xmlns:a16="http://schemas.microsoft.com/office/drawing/2014/main" id="{D8784745-F447-941B-2919-AD25B09ACC0D}"/>
              </a:ext>
            </a:extLst>
          </p:cNvPr>
          <p:cNvPicPr>
            <a:picLocks noGrp="1" noChangeAspect="1"/>
          </p:cNvPicPr>
          <p:nvPr>
            <p:ph idx="1"/>
          </p:nvPr>
        </p:nvPicPr>
        <p:blipFill>
          <a:blip r:embed="rId2"/>
          <a:stretch>
            <a:fillRect/>
          </a:stretch>
        </p:blipFill>
        <p:spPr>
          <a:xfrm>
            <a:off x="1762984" y="2139950"/>
            <a:ext cx="8190700" cy="3676650"/>
          </a:xfrm>
          <a:prstGeom prst="rect">
            <a:avLst/>
          </a:prstGeom>
        </p:spPr>
      </p:pic>
    </p:spTree>
    <p:extLst>
      <p:ext uri="{BB962C8B-B14F-4D97-AF65-F5344CB8AC3E}">
        <p14:creationId xmlns:p14="http://schemas.microsoft.com/office/powerpoint/2010/main" val="2596101963"/>
      </p:ext>
    </p:extLst>
  </p:cSld>
  <p:clrMapOvr>
    <a:masterClrMapping/>
  </p:clrMapOvr>
</p:sld>
</file>

<file path=ppt/theme/theme1.xml><?xml version="1.0" encoding="utf-8"?>
<a:theme xmlns:a="http://schemas.openxmlformats.org/drawingml/2006/main" name="SwellVTI">
  <a:themeElements>
    <a:clrScheme name="AnalogousFromRegularSeedRightStep">
      <a:dk1>
        <a:srgbClr val="000000"/>
      </a:dk1>
      <a:lt1>
        <a:srgbClr val="FFFFFF"/>
      </a:lt1>
      <a:dk2>
        <a:srgbClr val="1B2130"/>
      </a:dk2>
      <a:lt2>
        <a:srgbClr val="F3F1F0"/>
      </a:lt2>
      <a:accent1>
        <a:srgbClr val="23ADDC"/>
      </a:accent1>
      <a:accent2>
        <a:srgbClr val="1756D5"/>
      </a:accent2>
      <a:accent3>
        <a:srgbClr val="3B2CE7"/>
      </a:accent3>
      <a:accent4>
        <a:srgbClr val="7617D5"/>
      </a:accent4>
      <a:accent5>
        <a:srgbClr val="D729E7"/>
      </a:accent5>
      <a:accent6>
        <a:srgbClr val="D51796"/>
      </a:accent6>
      <a:hlink>
        <a:srgbClr val="BF5F3F"/>
      </a:hlink>
      <a:folHlink>
        <a:srgbClr val="7F7F7F"/>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wellVTI" id="{8361A04D-931A-43DC-973B-1B0B1DD5DECC}" vid="{6DDB23E8-D18E-4BDA-98D6-324466149EBD}"/>
    </a:ext>
  </a:extLst>
</a:theme>
</file>

<file path=docProps/app.xml><?xml version="1.0" encoding="utf-8"?>
<Properties xmlns="http://schemas.openxmlformats.org/officeDocument/2006/extended-properties" xmlns:vt="http://schemas.openxmlformats.org/officeDocument/2006/docPropsVTypes">
  <TotalTime>188</TotalTime>
  <Words>624</Words>
  <Application>Microsoft Macintosh PowerPoint</Application>
  <PresentationFormat>Widescreen</PresentationFormat>
  <Paragraphs>44</Paragraphs>
  <Slides>13</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Neue Haas Grotesk Text Pro</vt:lpstr>
      <vt:lpstr>SwellVTI</vt:lpstr>
      <vt:lpstr>Stocks vs Crypto Price Prediction</vt:lpstr>
      <vt:lpstr>Problem Statement</vt:lpstr>
      <vt:lpstr>STOCKS</vt:lpstr>
      <vt:lpstr>CRYPTO CURRENCY</vt:lpstr>
      <vt:lpstr>Data Flow Diagram</vt:lpstr>
      <vt:lpstr>Data Collection</vt:lpstr>
      <vt:lpstr>ALGORITHMS USED</vt:lpstr>
      <vt:lpstr>Modelling and Fit using ARIMA and LSTM</vt:lpstr>
      <vt:lpstr>Prediction and visualization of Arima model</vt:lpstr>
      <vt:lpstr>Prediction and visualization of LSTM model</vt:lpstr>
      <vt:lpstr>Results</vt:lpstr>
      <vt:lpstr>Conclusion</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Stocks vs Crypto Price prediction</dc:title>
  <dc:creator>narasimha naidu chikkala</dc:creator>
  <cp:lastModifiedBy>narasimha naidu chikkala</cp:lastModifiedBy>
  <cp:revision>43</cp:revision>
  <dcterms:created xsi:type="dcterms:W3CDTF">2023-04-05T15:32:07Z</dcterms:created>
  <dcterms:modified xsi:type="dcterms:W3CDTF">2023-04-05T20:01:34Z</dcterms:modified>
</cp:coreProperties>
</file>

<file path=docProps/thumbnail.jpeg>
</file>